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35" r:id="rId2"/>
  </p:sldMasterIdLst>
  <p:notesMasterIdLst>
    <p:notesMasterId r:id="rId70"/>
  </p:notesMasterIdLst>
  <p:sldIdLst>
    <p:sldId id="4925" r:id="rId3"/>
    <p:sldId id="4926" r:id="rId4"/>
    <p:sldId id="4182" r:id="rId5"/>
    <p:sldId id="4101" r:id="rId6"/>
    <p:sldId id="1152" r:id="rId7"/>
    <p:sldId id="4506" r:id="rId8"/>
    <p:sldId id="4414" r:id="rId9"/>
    <p:sldId id="4787" r:id="rId10"/>
    <p:sldId id="4915" r:id="rId11"/>
    <p:sldId id="4916" r:id="rId12"/>
    <p:sldId id="4415" r:id="rId13"/>
    <p:sldId id="4504" r:id="rId14"/>
    <p:sldId id="1114" r:id="rId15"/>
    <p:sldId id="332" r:id="rId16"/>
    <p:sldId id="4917" r:id="rId17"/>
    <p:sldId id="1268" r:id="rId18"/>
    <p:sldId id="4927" r:id="rId19"/>
    <p:sldId id="1294" r:id="rId20"/>
    <p:sldId id="4501" r:id="rId21"/>
    <p:sldId id="1071" r:id="rId22"/>
    <p:sldId id="4920" r:id="rId23"/>
    <p:sldId id="4921" r:id="rId24"/>
    <p:sldId id="1270" r:id="rId25"/>
    <p:sldId id="1147" r:id="rId26"/>
    <p:sldId id="4928" r:id="rId27"/>
    <p:sldId id="4929" r:id="rId28"/>
    <p:sldId id="4930" r:id="rId29"/>
    <p:sldId id="1120" r:id="rId30"/>
    <p:sldId id="1118" r:id="rId31"/>
    <p:sldId id="4543" r:id="rId32"/>
    <p:sldId id="1283" r:id="rId33"/>
    <p:sldId id="1121" r:id="rId34"/>
    <p:sldId id="1119" r:id="rId35"/>
    <p:sldId id="1292" r:id="rId36"/>
    <p:sldId id="4416" r:id="rId37"/>
    <p:sldId id="4408" r:id="rId38"/>
    <p:sldId id="4411" r:id="rId39"/>
    <p:sldId id="4412" r:id="rId40"/>
    <p:sldId id="4516" r:id="rId41"/>
    <p:sldId id="4508" r:id="rId42"/>
    <p:sldId id="4518" r:id="rId43"/>
    <p:sldId id="4511" r:id="rId44"/>
    <p:sldId id="4537" r:id="rId45"/>
    <p:sldId id="4538" r:id="rId46"/>
    <p:sldId id="4517" r:id="rId47"/>
    <p:sldId id="4922" r:id="rId48"/>
    <p:sldId id="4547" r:id="rId49"/>
    <p:sldId id="4419" r:id="rId50"/>
    <p:sldId id="4515" r:id="rId51"/>
    <p:sldId id="4931" r:id="rId52"/>
    <p:sldId id="4932" r:id="rId53"/>
    <p:sldId id="1278" r:id="rId54"/>
    <p:sldId id="1068" r:id="rId55"/>
    <p:sldId id="1150" r:id="rId56"/>
    <p:sldId id="1045" r:id="rId57"/>
    <p:sldId id="1057" r:id="rId58"/>
    <p:sldId id="4933" r:id="rId59"/>
    <p:sldId id="4485" r:id="rId60"/>
    <p:sldId id="1295" r:id="rId61"/>
    <p:sldId id="1281" r:id="rId62"/>
    <p:sldId id="4923" r:id="rId63"/>
    <p:sldId id="4421" r:id="rId64"/>
    <p:sldId id="1280" r:id="rId65"/>
    <p:sldId id="4934" r:id="rId66"/>
    <p:sldId id="4420" r:id="rId67"/>
    <p:sldId id="4914" r:id="rId68"/>
    <p:sldId id="4140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14D"/>
    <a:srgbClr val="0C4C88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C1D3D-3E9D-4A7E-B594-72FADB7C9F37}" v="27" dt="2026-06-08T18:54:13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0" autoAdjust="0"/>
    <p:restoredTop sz="91418"/>
  </p:normalViewPr>
  <p:slideViewPr>
    <p:cSldViewPr snapToGrid="0" snapToObjects="1">
      <p:cViewPr varScale="1">
        <p:scale>
          <a:sx n="101" d="100"/>
          <a:sy n="101" d="100"/>
        </p:scale>
        <p:origin x="42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microsoft.com/office/2016/11/relationships/changesInfo" Target="changesInfos/changesInfo1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son, Kathryn" userId="36933b1c-a1c0-45cc-91e0-c32254ac4c1a" providerId="ADAL" clId="{B05D2A70-CF0A-4465-8E1C-42409B0828B0}"/>
    <pc:docChg chg="undo custSel addSld delSld modSld sldOrd">
      <pc:chgData name="Wilson, Kathryn" userId="36933b1c-a1c0-45cc-91e0-c32254ac4c1a" providerId="ADAL" clId="{B05D2A70-CF0A-4465-8E1C-42409B0828B0}" dt="2026-06-08T18:54:15.725" v="111" actId="47"/>
      <pc:docMkLst>
        <pc:docMk/>
      </pc:docMkLst>
      <pc:sldChg chg="addSp delSp modSp mod">
        <pc:chgData name="Wilson, Kathryn" userId="36933b1c-a1c0-45cc-91e0-c32254ac4c1a" providerId="ADAL" clId="{B05D2A70-CF0A-4465-8E1C-42409B0828B0}" dt="2026-06-08T18:21:36.454" v="62" actId="1076"/>
        <pc:sldMkLst>
          <pc:docMk/>
          <pc:sldMk cId="1176440876" sldId="332"/>
        </pc:sldMkLst>
        <pc:picChg chg="del">
          <ac:chgData name="Wilson, Kathryn" userId="36933b1c-a1c0-45cc-91e0-c32254ac4c1a" providerId="ADAL" clId="{B05D2A70-CF0A-4465-8E1C-42409B0828B0}" dt="2026-06-08T18:21:05.052" v="54" actId="478"/>
          <ac:picMkLst>
            <pc:docMk/>
            <pc:sldMk cId="1176440876" sldId="332"/>
            <ac:picMk id="5" creationId="{BF0A0E37-F1AD-6D27-3C7B-1410AB0DE62D}"/>
          </ac:picMkLst>
        </pc:picChg>
        <pc:picChg chg="add mod modCrop">
          <ac:chgData name="Wilson, Kathryn" userId="36933b1c-a1c0-45cc-91e0-c32254ac4c1a" providerId="ADAL" clId="{B05D2A70-CF0A-4465-8E1C-42409B0828B0}" dt="2026-06-08T18:21:36.454" v="62" actId="1076"/>
          <ac:picMkLst>
            <pc:docMk/>
            <pc:sldMk cId="1176440876" sldId="332"/>
            <ac:picMk id="6" creationId="{BF0A0E37-F1AD-6D27-3C7B-1410AB0DE62D}"/>
          </ac:picMkLst>
        </pc:picChg>
      </pc:sldChg>
      <pc:sldChg chg="addSp modSp del">
        <pc:chgData name="Wilson, Kathryn" userId="36933b1c-a1c0-45cc-91e0-c32254ac4c1a" providerId="ADAL" clId="{B05D2A70-CF0A-4465-8E1C-42409B0828B0}" dt="2026-06-08T18:23:47.751" v="75" actId="47"/>
        <pc:sldMkLst>
          <pc:docMk/>
          <pc:sldMk cId="3165407717" sldId="421"/>
        </pc:sldMkLst>
        <pc:picChg chg="add mod">
          <ac:chgData name="Wilson, Kathryn" userId="36933b1c-a1c0-45cc-91e0-c32254ac4c1a" providerId="ADAL" clId="{B05D2A70-CF0A-4465-8E1C-42409B0828B0}" dt="2026-06-08T18:23:38.030" v="74"/>
          <ac:picMkLst>
            <pc:docMk/>
            <pc:sldMk cId="3165407717" sldId="421"/>
            <ac:picMk id="5" creationId="{98240DC7-0227-73D5-95C3-AF32A267F184}"/>
          </ac:picMkLst>
        </pc:picChg>
      </pc:sldChg>
      <pc:sldChg chg="modSp">
        <pc:chgData name="Wilson, Kathryn" userId="36933b1c-a1c0-45cc-91e0-c32254ac4c1a" providerId="ADAL" clId="{B05D2A70-CF0A-4465-8E1C-42409B0828B0}" dt="2026-06-08T18:52:06.072" v="103" actId="6549"/>
        <pc:sldMkLst>
          <pc:docMk/>
          <pc:sldMk cId="679509972" sldId="1045"/>
        </pc:sldMkLst>
        <pc:spChg chg="mod">
          <ac:chgData name="Wilson, Kathryn" userId="36933b1c-a1c0-45cc-91e0-c32254ac4c1a" providerId="ADAL" clId="{B05D2A70-CF0A-4465-8E1C-42409B0828B0}" dt="2026-06-08T18:52:06.072" v="103" actId="6549"/>
          <ac:spMkLst>
            <pc:docMk/>
            <pc:sldMk cId="679509972" sldId="1045"/>
            <ac:spMk id="3" creationId="{34C8063D-C5BB-754D-A174-9947FACA5404}"/>
          </ac:spMkLst>
        </pc:spChg>
      </pc:sldChg>
      <pc:sldChg chg="add del">
        <pc:chgData name="Wilson, Kathryn" userId="36933b1c-a1c0-45cc-91e0-c32254ac4c1a" providerId="ADAL" clId="{B05D2A70-CF0A-4465-8E1C-42409B0828B0}" dt="2026-06-08T18:52:55.273" v="109" actId="47"/>
        <pc:sldMkLst>
          <pc:docMk/>
          <pc:sldMk cId="2226780332" sldId="1074"/>
        </pc:sldMkLst>
      </pc:sldChg>
      <pc:sldChg chg="addSp delSp modSp add del mod ord">
        <pc:chgData name="Wilson, Kathryn" userId="36933b1c-a1c0-45cc-91e0-c32254ac4c1a" providerId="ADAL" clId="{B05D2A70-CF0A-4465-8E1C-42409B0828B0}" dt="2026-06-08T18:30:41.455" v="88" actId="1076"/>
        <pc:sldMkLst>
          <pc:docMk/>
          <pc:sldMk cId="2887192996" sldId="1268"/>
        </pc:sldMkLst>
        <pc:spChg chg="add del mod">
          <ac:chgData name="Wilson, Kathryn" userId="36933b1c-a1c0-45cc-91e0-c32254ac4c1a" providerId="ADAL" clId="{B05D2A70-CF0A-4465-8E1C-42409B0828B0}" dt="2026-06-08T18:23:33.089" v="73" actId="478"/>
          <ac:spMkLst>
            <pc:docMk/>
            <pc:sldMk cId="2887192996" sldId="1268"/>
            <ac:spMk id="6" creationId="{FAC87742-4220-D9A8-02FE-74884EE86078}"/>
          </ac:spMkLst>
        </pc:spChg>
        <pc:spChg chg="add del mod">
          <ac:chgData name="Wilson, Kathryn" userId="36933b1c-a1c0-45cc-91e0-c32254ac4c1a" providerId="ADAL" clId="{B05D2A70-CF0A-4465-8E1C-42409B0828B0}" dt="2026-06-08T18:30:36.933" v="86" actId="478"/>
          <ac:spMkLst>
            <pc:docMk/>
            <pc:sldMk cId="2887192996" sldId="1268"/>
            <ac:spMk id="14" creationId="{973D05C0-B286-FE1A-E78F-75CCFAF501AA}"/>
          </ac:spMkLst>
        </pc:spChg>
        <pc:spChg chg="add mod">
          <ac:chgData name="Wilson, Kathryn" userId="36933b1c-a1c0-45cc-91e0-c32254ac4c1a" providerId="ADAL" clId="{B05D2A70-CF0A-4465-8E1C-42409B0828B0}" dt="2026-06-08T18:30:41.455" v="88" actId="1076"/>
          <ac:spMkLst>
            <pc:docMk/>
            <pc:sldMk cId="2887192996" sldId="1268"/>
            <ac:spMk id="16" creationId="{D42E609C-0BFB-5C53-2101-6E2F32E6F9FF}"/>
          </ac:spMkLst>
        </pc:spChg>
        <pc:picChg chg="add del">
          <ac:chgData name="Wilson, Kathryn" userId="36933b1c-a1c0-45cc-91e0-c32254ac4c1a" providerId="ADAL" clId="{B05D2A70-CF0A-4465-8E1C-42409B0828B0}" dt="2026-06-08T18:30:33.869" v="85" actId="478"/>
          <ac:picMkLst>
            <pc:docMk/>
            <pc:sldMk cId="2887192996" sldId="1268"/>
            <ac:picMk id="7" creationId="{46235224-EA9F-4A31-BC2B-F95204730617}"/>
          </ac:picMkLst>
        </pc:picChg>
        <pc:picChg chg="add mod">
          <ac:chgData name="Wilson, Kathryn" userId="36933b1c-a1c0-45cc-91e0-c32254ac4c1a" providerId="ADAL" clId="{B05D2A70-CF0A-4465-8E1C-42409B0828B0}" dt="2026-06-08T18:23:16.200" v="65"/>
          <ac:picMkLst>
            <pc:docMk/>
            <pc:sldMk cId="2887192996" sldId="1268"/>
            <ac:picMk id="8" creationId="{6B6775C2-FA70-2DEF-7A06-9D66BB9120D4}"/>
          </ac:picMkLst>
        </pc:picChg>
        <pc:picChg chg="add mod">
          <ac:chgData name="Wilson, Kathryn" userId="36933b1c-a1c0-45cc-91e0-c32254ac4c1a" providerId="ADAL" clId="{B05D2A70-CF0A-4465-8E1C-42409B0828B0}" dt="2026-06-08T18:23:18.309" v="67"/>
          <ac:picMkLst>
            <pc:docMk/>
            <pc:sldMk cId="2887192996" sldId="1268"/>
            <ac:picMk id="10" creationId="{19C329A4-71E4-2D5B-C95B-DB71DECA28DB}"/>
          </ac:picMkLst>
        </pc:picChg>
        <pc:picChg chg="add del mod">
          <ac:chgData name="Wilson, Kathryn" userId="36933b1c-a1c0-45cc-91e0-c32254ac4c1a" providerId="ADAL" clId="{B05D2A70-CF0A-4465-8E1C-42409B0828B0}" dt="2026-06-08T18:23:30.156" v="71" actId="22"/>
          <ac:picMkLst>
            <pc:docMk/>
            <pc:sldMk cId="2887192996" sldId="1268"/>
            <ac:picMk id="12" creationId="{AA603E33-36F3-E63E-D7AC-607E491186F4}"/>
          </ac:picMkLst>
        </pc:picChg>
        <pc:picChg chg="add mod">
          <ac:chgData name="Wilson, Kathryn" userId="36933b1c-a1c0-45cc-91e0-c32254ac4c1a" providerId="ADAL" clId="{B05D2A70-CF0A-4465-8E1C-42409B0828B0}" dt="2026-06-08T18:30:41.455" v="88" actId="1076"/>
          <ac:picMkLst>
            <pc:docMk/>
            <pc:sldMk cId="2887192996" sldId="1268"/>
            <ac:picMk id="15" creationId="{33ACFA50-E6B3-77D7-66BB-0B5DD73856CA}"/>
          </ac:picMkLst>
        </pc:picChg>
      </pc:sldChg>
      <pc:sldChg chg="del">
        <pc:chgData name="Wilson, Kathryn" userId="36933b1c-a1c0-45cc-91e0-c32254ac4c1a" providerId="ADAL" clId="{B05D2A70-CF0A-4465-8E1C-42409B0828B0}" dt="2026-06-08T18:37:22.245" v="99" actId="47"/>
        <pc:sldMkLst>
          <pc:docMk/>
          <pc:sldMk cId="3569430713" sldId="1309"/>
        </pc:sldMkLst>
      </pc:sldChg>
      <pc:sldChg chg="modSp mod">
        <pc:chgData name="Wilson, Kathryn" userId="36933b1c-a1c0-45cc-91e0-c32254ac4c1a" providerId="ADAL" clId="{B05D2A70-CF0A-4465-8E1C-42409B0828B0}" dt="2026-06-08T18:16:34.747" v="29" actId="20577"/>
        <pc:sldMkLst>
          <pc:docMk/>
          <pc:sldMk cId="741529966" sldId="4101"/>
        </pc:sldMkLst>
        <pc:spChg chg="mod">
          <ac:chgData name="Wilson, Kathryn" userId="36933b1c-a1c0-45cc-91e0-c32254ac4c1a" providerId="ADAL" clId="{B05D2A70-CF0A-4465-8E1C-42409B0828B0}" dt="2026-06-08T18:16:34.747" v="29" actId="20577"/>
          <ac:spMkLst>
            <pc:docMk/>
            <pc:sldMk cId="741529966" sldId="4101"/>
            <ac:spMk id="3" creationId="{00000000-0000-0000-0000-000000000000}"/>
          </ac:spMkLst>
        </pc:spChg>
      </pc:sldChg>
      <pc:sldChg chg="modSp add mod">
        <pc:chgData name="Wilson, Kathryn" userId="36933b1c-a1c0-45cc-91e0-c32254ac4c1a" providerId="ADAL" clId="{B05D2A70-CF0A-4465-8E1C-42409B0828B0}" dt="2026-06-08T18:15:25.555" v="18" actId="27636"/>
        <pc:sldMkLst>
          <pc:docMk/>
          <pc:sldMk cId="2770183934" sldId="4182"/>
        </pc:sldMkLst>
        <pc:spChg chg="mod">
          <ac:chgData name="Wilson, Kathryn" userId="36933b1c-a1c0-45cc-91e0-c32254ac4c1a" providerId="ADAL" clId="{B05D2A70-CF0A-4465-8E1C-42409B0828B0}" dt="2026-06-08T18:15:25.555" v="18" actId="27636"/>
          <ac:spMkLst>
            <pc:docMk/>
            <pc:sldMk cId="2770183934" sldId="4182"/>
            <ac:spMk id="3" creationId="{8046BCC2-1252-644F-A5FE-9BA98B69FA5F}"/>
          </ac:spMkLst>
        </pc:spChg>
      </pc:sldChg>
      <pc:sldChg chg="addSp delSp modSp mod">
        <pc:chgData name="Wilson, Kathryn" userId="36933b1c-a1c0-45cc-91e0-c32254ac4c1a" providerId="ADAL" clId="{B05D2A70-CF0A-4465-8E1C-42409B0828B0}" dt="2026-06-08T18:20:21.618" v="53" actId="732"/>
        <pc:sldMkLst>
          <pc:docMk/>
          <pc:sldMk cId="3334074593" sldId="4504"/>
        </pc:sldMkLst>
        <pc:picChg chg="del">
          <ac:chgData name="Wilson, Kathryn" userId="36933b1c-a1c0-45cc-91e0-c32254ac4c1a" providerId="ADAL" clId="{B05D2A70-CF0A-4465-8E1C-42409B0828B0}" dt="2026-06-08T18:19:45.152" v="36" actId="478"/>
          <ac:picMkLst>
            <pc:docMk/>
            <pc:sldMk cId="3334074593" sldId="4504"/>
            <ac:picMk id="4" creationId="{A5A70220-CED1-D83D-1522-1E4E47919418}"/>
          </ac:picMkLst>
        </pc:picChg>
        <pc:picChg chg="add mod modCrop">
          <ac:chgData name="Wilson, Kathryn" userId="36933b1c-a1c0-45cc-91e0-c32254ac4c1a" providerId="ADAL" clId="{B05D2A70-CF0A-4465-8E1C-42409B0828B0}" dt="2026-06-08T18:20:21.618" v="53" actId="732"/>
          <ac:picMkLst>
            <pc:docMk/>
            <pc:sldMk cId="3334074593" sldId="4504"/>
            <ac:picMk id="5" creationId="{631A230E-9039-7D42-6351-134558537942}"/>
          </ac:picMkLst>
        </pc:picChg>
      </pc:sldChg>
      <pc:sldChg chg="del">
        <pc:chgData name="Wilson, Kathryn" userId="36933b1c-a1c0-45cc-91e0-c32254ac4c1a" providerId="ADAL" clId="{B05D2A70-CF0A-4465-8E1C-42409B0828B0}" dt="2026-06-08T18:18:20.141" v="31" actId="47"/>
        <pc:sldMkLst>
          <pc:docMk/>
          <pc:sldMk cId="3003901323" sldId="4507"/>
        </pc:sldMkLst>
      </pc:sldChg>
      <pc:sldChg chg="del">
        <pc:chgData name="Wilson, Kathryn" userId="36933b1c-a1c0-45cc-91e0-c32254ac4c1a" providerId="ADAL" clId="{B05D2A70-CF0A-4465-8E1C-42409B0828B0}" dt="2026-06-08T18:36:45.164" v="95" actId="47"/>
        <pc:sldMkLst>
          <pc:docMk/>
          <pc:sldMk cId="67497559" sldId="4540"/>
        </pc:sldMkLst>
      </pc:sldChg>
      <pc:sldChg chg="del">
        <pc:chgData name="Wilson, Kathryn" userId="36933b1c-a1c0-45cc-91e0-c32254ac4c1a" providerId="ADAL" clId="{B05D2A70-CF0A-4465-8E1C-42409B0828B0}" dt="2026-06-08T18:46:26.952" v="101" actId="47"/>
        <pc:sldMkLst>
          <pc:docMk/>
          <pc:sldMk cId="2885503531" sldId="4541"/>
        </pc:sldMkLst>
      </pc:sldChg>
      <pc:sldChg chg="del">
        <pc:chgData name="Wilson, Kathryn" userId="36933b1c-a1c0-45cc-91e0-c32254ac4c1a" providerId="ADAL" clId="{B05D2A70-CF0A-4465-8E1C-42409B0828B0}" dt="2026-06-08T18:37:12.901" v="97" actId="47"/>
        <pc:sldMkLst>
          <pc:docMk/>
          <pc:sldMk cId="1229117954" sldId="4544"/>
        </pc:sldMkLst>
      </pc:sldChg>
      <pc:sldChg chg="add del">
        <pc:chgData name="Wilson, Kathryn" userId="36933b1c-a1c0-45cc-91e0-c32254ac4c1a" providerId="ADAL" clId="{B05D2A70-CF0A-4465-8E1C-42409B0828B0}" dt="2026-06-08T18:14:40.327" v="3" actId="47"/>
        <pc:sldMkLst>
          <pc:docMk/>
          <pc:sldMk cId="381652592" sldId="4761"/>
        </pc:sldMkLst>
      </pc:sldChg>
      <pc:sldChg chg="add del">
        <pc:chgData name="Wilson, Kathryn" userId="36933b1c-a1c0-45cc-91e0-c32254ac4c1a" providerId="ADAL" clId="{B05D2A70-CF0A-4465-8E1C-42409B0828B0}" dt="2026-06-08T18:14:41.663" v="4" actId="47"/>
        <pc:sldMkLst>
          <pc:docMk/>
          <pc:sldMk cId="2815251309" sldId="4782"/>
        </pc:sldMkLst>
      </pc:sldChg>
      <pc:sldChg chg="modSp add del mod">
        <pc:chgData name="Wilson, Kathryn" userId="36933b1c-a1c0-45cc-91e0-c32254ac4c1a" providerId="ADAL" clId="{B05D2A70-CF0A-4465-8E1C-42409B0828B0}" dt="2026-06-08T18:15:13.284" v="10" actId="47"/>
        <pc:sldMkLst>
          <pc:docMk/>
          <pc:sldMk cId="506652278" sldId="4783"/>
        </pc:sldMkLst>
        <pc:spChg chg="mod">
          <ac:chgData name="Wilson, Kathryn" userId="36933b1c-a1c0-45cc-91e0-c32254ac4c1a" providerId="ADAL" clId="{B05D2A70-CF0A-4465-8E1C-42409B0828B0}" dt="2026-06-08T18:15:01.612" v="9" actId="6549"/>
          <ac:spMkLst>
            <pc:docMk/>
            <pc:sldMk cId="506652278" sldId="4783"/>
            <ac:spMk id="3" creationId="{8046BCC2-1252-644F-A5FE-9BA98B69FA5F}"/>
          </ac:spMkLst>
        </pc:spChg>
      </pc:sldChg>
      <pc:sldChg chg="add">
        <pc:chgData name="Wilson, Kathryn" userId="36933b1c-a1c0-45cc-91e0-c32254ac4c1a" providerId="ADAL" clId="{B05D2A70-CF0A-4465-8E1C-42409B0828B0}" dt="2026-06-08T18:18:17.849" v="30"/>
        <pc:sldMkLst>
          <pc:docMk/>
          <pc:sldMk cId="1325870801" sldId="4787"/>
        </pc:sldMkLst>
      </pc:sldChg>
      <pc:sldChg chg="del">
        <pc:chgData name="Wilson, Kathryn" userId="36933b1c-a1c0-45cc-91e0-c32254ac4c1a" providerId="ADAL" clId="{B05D2A70-CF0A-4465-8E1C-42409B0828B0}" dt="2026-06-08T18:15:55.857" v="20" actId="47"/>
        <pc:sldMkLst>
          <pc:docMk/>
          <pc:sldMk cId="1107917691" sldId="4914"/>
        </pc:sldMkLst>
      </pc:sldChg>
      <pc:sldChg chg="add">
        <pc:chgData name="Wilson, Kathryn" userId="36933b1c-a1c0-45cc-91e0-c32254ac4c1a" providerId="ADAL" clId="{B05D2A70-CF0A-4465-8E1C-42409B0828B0}" dt="2026-06-08T18:16:10.565" v="22"/>
        <pc:sldMkLst>
          <pc:docMk/>
          <pc:sldMk cId="3499275758" sldId="4914"/>
        </pc:sldMkLst>
      </pc:sldChg>
      <pc:sldChg chg="del">
        <pc:chgData name="Wilson, Kathryn" userId="36933b1c-a1c0-45cc-91e0-c32254ac4c1a" providerId="ADAL" clId="{B05D2A70-CF0A-4465-8E1C-42409B0828B0}" dt="2026-06-08T18:31:46.814" v="89" actId="47"/>
        <pc:sldMkLst>
          <pc:docMk/>
          <pc:sldMk cId="2739319889" sldId="4918"/>
        </pc:sldMkLst>
      </pc:sldChg>
      <pc:sldChg chg="del">
        <pc:chgData name="Wilson, Kathryn" userId="36933b1c-a1c0-45cc-91e0-c32254ac4c1a" providerId="ADAL" clId="{B05D2A70-CF0A-4465-8E1C-42409B0828B0}" dt="2026-06-08T18:34:28.697" v="90" actId="47"/>
        <pc:sldMkLst>
          <pc:docMk/>
          <pc:sldMk cId="3948123615" sldId="4919"/>
        </pc:sldMkLst>
      </pc:sldChg>
      <pc:sldChg chg="addSp delSp modSp mod">
        <pc:chgData name="Wilson, Kathryn" userId="36933b1c-a1c0-45cc-91e0-c32254ac4c1a" providerId="ADAL" clId="{B05D2A70-CF0A-4465-8E1C-42409B0828B0}" dt="2026-06-08T18:35:24.804" v="93" actId="1076"/>
        <pc:sldMkLst>
          <pc:docMk/>
          <pc:sldMk cId="3477991115" sldId="4921"/>
        </pc:sldMkLst>
        <pc:picChg chg="add mod">
          <ac:chgData name="Wilson, Kathryn" userId="36933b1c-a1c0-45cc-91e0-c32254ac4c1a" providerId="ADAL" clId="{B05D2A70-CF0A-4465-8E1C-42409B0828B0}" dt="2026-06-08T18:35:24.804" v="93" actId="1076"/>
          <ac:picMkLst>
            <pc:docMk/>
            <pc:sldMk cId="3477991115" sldId="4921"/>
            <ac:picMk id="3" creationId="{579A79BE-84AE-9D3E-C15F-9F4E6E8F9EA6}"/>
          </ac:picMkLst>
        </pc:picChg>
        <pc:picChg chg="del">
          <ac:chgData name="Wilson, Kathryn" userId="36933b1c-a1c0-45cc-91e0-c32254ac4c1a" providerId="ADAL" clId="{B05D2A70-CF0A-4465-8E1C-42409B0828B0}" dt="2026-06-08T18:35:16.111" v="91" actId="478"/>
          <ac:picMkLst>
            <pc:docMk/>
            <pc:sldMk cId="3477991115" sldId="4921"/>
            <ac:picMk id="5" creationId="{08D03C59-03C8-B04B-94CD-91E3F2E9CE00}"/>
          </ac:picMkLst>
        </pc:picChg>
      </pc:sldChg>
      <pc:sldChg chg="del">
        <pc:chgData name="Wilson, Kathryn" userId="36933b1c-a1c0-45cc-91e0-c32254ac4c1a" providerId="ADAL" clId="{B05D2A70-CF0A-4465-8E1C-42409B0828B0}" dt="2026-06-08T18:54:15.725" v="111" actId="47"/>
        <pc:sldMkLst>
          <pc:docMk/>
          <pc:sldMk cId="1382387688" sldId="4924"/>
        </pc:sldMkLst>
      </pc:sldChg>
      <pc:sldChg chg="add">
        <pc:chgData name="Wilson, Kathryn" userId="36933b1c-a1c0-45cc-91e0-c32254ac4c1a" providerId="ADAL" clId="{B05D2A70-CF0A-4465-8E1C-42409B0828B0}" dt="2026-06-08T18:14:23.903" v="0"/>
        <pc:sldMkLst>
          <pc:docMk/>
          <pc:sldMk cId="932635375" sldId="4925"/>
        </pc:sldMkLst>
      </pc:sldChg>
      <pc:sldChg chg="add">
        <pc:chgData name="Wilson, Kathryn" userId="36933b1c-a1c0-45cc-91e0-c32254ac4c1a" providerId="ADAL" clId="{B05D2A70-CF0A-4465-8E1C-42409B0828B0}" dt="2026-06-08T18:14:23.903" v="0"/>
        <pc:sldMkLst>
          <pc:docMk/>
          <pc:sldMk cId="2664942291" sldId="4926"/>
        </pc:sldMkLst>
      </pc:sldChg>
      <pc:sldChg chg="add">
        <pc:chgData name="Wilson, Kathryn" userId="36933b1c-a1c0-45cc-91e0-c32254ac4c1a" providerId="ADAL" clId="{B05D2A70-CF0A-4465-8E1C-42409B0828B0}" dt="2026-06-08T18:26:49.149" v="76"/>
        <pc:sldMkLst>
          <pc:docMk/>
          <pc:sldMk cId="1171582378" sldId="4927"/>
        </pc:sldMkLst>
      </pc:sldChg>
      <pc:sldChg chg="add del setBg">
        <pc:chgData name="Wilson, Kathryn" userId="36933b1c-a1c0-45cc-91e0-c32254ac4c1a" providerId="ADAL" clId="{B05D2A70-CF0A-4465-8E1C-42409B0828B0}" dt="2026-06-08T18:16:01.994" v="21" actId="47"/>
        <pc:sldMkLst>
          <pc:docMk/>
          <pc:sldMk cId="3499275758" sldId="4927"/>
        </pc:sldMkLst>
      </pc:sldChg>
      <pc:sldChg chg="add">
        <pc:chgData name="Wilson, Kathryn" userId="36933b1c-a1c0-45cc-91e0-c32254ac4c1a" providerId="ADAL" clId="{B05D2A70-CF0A-4465-8E1C-42409B0828B0}" dt="2026-06-08T18:36:42.271" v="94"/>
        <pc:sldMkLst>
          <pc:docMk/>
          <pc:sldMk cId="1080799879" sldId="4928"/>
        </pc:sldMkLst>
      </pc:sldChg>
      <pc:sldChg chg="add del">
        <pc:chgData name="Wilson, Kathryn" userId="36933b1c-a1c0-45cc-91e0-c32254ac4c1a" providerId="ADAL" clId="{B05D2A70-CF0A-4465-8E1C-42409B0828B0}" dt="2026-06-08T18:30:23.569" v="84" actId="47"/>
        <pc:sldMkLst>
          <pc:docMk/>
          <pc:sldMk cId="3969581998" sldId="4928"/>
        </pc:sldMkLst>
      </pc:sldChg>
      <pc:sldChg chg="add">
        <pc:chgData name="Wilson, Kathryn" userId="36933b1c-a1c0-45cc-91e0-c32254ac4c1a" providerId="ADAL" clId="{B05D2A70-CF0A-4465-8E1C-42409B0828B0}" dt="2026-06-08T18:37:10.035" v="96"/>
        <pc:sldMkLst>
          <pc:docMk/>
          <pc:sldMk cId="1768640053" sldId="4929"/>
        </pc:sldMkLst>
      </pc:sldChg>
      <pc:sldChg chg="add">
        <pc:chgData name="Wilson, Kathryn" userId="36933b1c-a1c0-45cc-91e0-c32254ac4c1a" providerId="ADAL" clId="{B05D2A70-CF0A-4465-8E1C-42409B0828B0}" dt="2026-06-08T18:37:19.837" v="98"/>
        <pc:sldMkLst>
          <pc:docMk/>
          <pc:sldMk cId="3574685130" sldId="4930"/>
        </pc:sldMkLst>
      </pc:sldChg>
      <pc:sldChg chg="add">
        <pc:chgData name="Wilson, Kathryn" userId="36933b1c-a1c0-45cc-91e0-c32254ac4c1a" providerId="ADAL" clId="{B05D2A70-CF0A-4465-8E1C-42409B0828B0}" dt="2026-06-08T18:46:24.514" v="100"/>
        <pc:sldMkLst>
          <pc:docMk/>
          <pc:sldMk cId="2408752654" sldId="4931"/>
        </pc:sldMkLst>
      </pc:sldChg>
      <pc:sldChg chg="add">
        <pc:chgData name="Wilson, Kathryn" userId="36933b1c-a1c0-45cc-91e0-c32254ac4c1a" providerId="ADAL" clId="{B05D2A70-CF0A-4465-8E1C-42409B0828B0}" dt="2026-06-08T18:46:37.482" v="102"/>
        <pc:sldMkLst>
          <pc:docMk/>
          <pc:sldMk cId="1455882587" sldId="4932"/>
        </pc:sldMkLst>
      </pc:sldChg>
      <pc:sldChg chg="add">
        <pc:chgData name="Wilson, Kathryn" userId="36933b1c-a1c0-45cc-91e0-c32254ac4c1a" providerId="ADAL" clId="{B05D2A70-CF0A-4465-8E1C-42409B0828B0}" dt="2026-06-08T18:52:52.722" v="108"/>
        <pc:sldMkLst>
          <pc:docMk/>
          <pc:sldMk cId="3928014568" sldId="4933"/>
        </pc:sldMkLst>
      </pc:sldChg>
      <pc:sldChg chg="add del">
        <pc:chgData name="Wilson, Kathryn" userId="36933b1c-a1c0-45cc-91e0-c32254ac4c1a" providerId="ADAL" clId="{B05D2A70-CF0A-4465-8E1C-42409B0828B0}" dt="2026-06-08T18:52:47.972" v="107" actId="47"/>
        <pc:sldMkLst>
          <pc:docMk/>
          <pc:sldMk cId="3972437913" sldId="4933"/>
        </pc:sldMkLst>
      </pc:sldChg>
      <pc:sldChg chg="add">
        <pc:chgData name="Wilson, Kathryn" userId="36933b1c-a1c0-45cc-91e0-c32254ac4c1a" providerId="ADAL" clId="{B05D2A70-CF0A-4465-8E1C-42409B0828B0}" dt="2026-06-08T18:54:13.260" v="110"/>
        <pc:sldMkLst>
          <pc:docMk/>
          <pc:sldMk cId="1407107717" sldId="49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2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Laeven</a:t>
            </a:r>
            <a:r>
              <a:rPr lang="en-US" dirty="0"/>
              <a:t> and Valencia, forthcoming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B263B-AF5F-7144-AC55-31919D460DF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43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8D90C5-3FD8-5D5B-F199-0AC99982E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F53396-BE57-2C64-02BF-4E190FEB4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08C2D7-A900-9B0A-CF74-9F5C0FB2EA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9F55-E35E-9842-91C8-EF2F9CFE7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88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7BD3E6-B060-8346-BD04-72F58CDA8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C49479-164B-E216-A349-34CA48A86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5DA0FD-BCF0-7311-EC51-EF1768C48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A0839-A2EF-AE48-BF81-39E3096F7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39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080C28-F664-49B2-72AE-0CDD3D03E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74E81B-C353-04C8-DA9C-C8F7D28AA4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52D752-E772-FB20-8724-63E920B501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7E91-669B-7749-AC03-74442577C4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008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07933-0E25-1D7B-7843-8F1A07C98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79AEE-CD82-3CDB-685D-E63DFF3545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2F26E-EFD3-3A50-D9A1-B0F3A7E67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3E4BF-922E-9846-B699-CCCD395EB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460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CDE243-77AE-794E-E496-9B10F162E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DDD3F8-1235-D7C5-AE36-F3EE2BE3C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7AF0028-88B0-4F39-0CD3-73BE4170C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50176-E35D-7B4A-A500-F82FACB72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495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B0C8E0-E169-B971-9131-C4BA6995DB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5A23FD-AB2F-E20C-D994-8D2DB9F0B7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D0AB79-EA58-74E4-FBA1-651949567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21DA0-948C-564E-9145-665CE7765F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955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653A4F-541C-0AA6-CF21-0E0034FE0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B7D712-A4DD-9B86-D8B4-9676D5722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5028DD-0910-6A6E-2C42-11ED1D63D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B63A1-729B-CF4B-9E66-EECEA0760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32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BABD7-9D0C-BB12-B68C-5F5F08196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E20183-9F76-03F5-C05A-FEF0195A82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96AB0-B9A7-5696-F8B2-7F34C4174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E8B7B-7934-3F49-9280-D66BC4BB4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70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2240C-F66A-ED7B-034E-F74D124ED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1F8BEE-96AE-510D-CE0D-36CE1D431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E791B-2F74-248A-4ED2-84BE601AC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A7C75-D097-7041-B279-A2630038D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67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F99D99-1155-E7DE-2098-74FCF975E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659578-24A9-01E9-F7E5-EC26EC389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332EB3-C992-1095-E81A-7DE5A54B6D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4DBFA-939E-BF44-8146-33B6282720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84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52C451-D7C6-EE88-D6AE-32FC3C28A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63B9E4-2112-AF7A-3534-5E93997CD1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9750A4-83B5-701B-E623-FE88554A6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10E35-C7D1-1E41-8632-E560E7250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8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4FD4175-9495-1D92-AFC1-CFC28DA31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7CD846-005E-9976-2D04-EC1680683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631635-8DB6-D842-F7FF-B1A298C4D3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F070FF-48DD-FDAC-5D97-7E32A1DF92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69322F-7079-BB1E-766E-FBEA96D86F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EEB3F49F-93FA-B342-91A5-CE5C29D52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3965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R6_Backup/FileShare/Presentations/Base_New/Charts/0.USGraphs/Debt/debt2deficit.p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R6_Backup/FileShare/Presentations/Base_New/Charts/0.USGraphs/Debt/debt2holdings_shar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R6_Backup/FileShare/Presentations/Base_New/Charts/0.USGraphs/Debt/debt2types_nom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share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R6_Backup/FileShare/Presentations/Base_New/Charts/0.USGraphs/Debt/debt2deficit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R6_Backup/FileShare/Presentations/Base_New/Charts/0.USGraphs/Debt/debt2deficit_gdpshare.pn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eedecon.org/delivered_presentations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Documents/Screen%20Shot%202025-11-11%20at%206.44.34%20PM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b="1" i="1" dirty="0">
                <a:solidFill>
                  <a:schemeClr val="tx2"/>
                </a:solidFill>
              </a:rPr>
              <a:t>June</a:t>
            </a:r>
            <a:r>
              <a:rPr lang="en-US" sz="3600" dirty="0">
                <a:solidFill>
                  <a:schemeClr val="tx2"/>
                </a:solidFill>
              </a:rPr>
              <a:t>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Minnesota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Host: Geoffrey Woglom,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93263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A67D-CDA4-0AC3-0B5D-14C3B1B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6" y="147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Tax Expenditures?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94F808-5F03-9405-6512-020127E69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74320" y="1016678"/>
            <a:ext cx="9643359" cy="5213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962F-F1BE-2738-803D-081F8948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34C96-ED4F-C24E-D9E8-9336D4B612DF}"/>
              </a:ext>
            </a:extLst>
          </p:cNvPr>
          <p:cNvSpPr txBox="1"/>
          <p:nvPr/>
        </p:nvSpPr>
        <p:spPr>
          <a:xfrm>
            <a:off x="6297562" y="6456851"/>
            <a:ext cx="4278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/article/chart-pack-individual-taxes/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D582D2-EE5E-EF13-B8F2-EA5559008DC3}"/>
              </a:ext>
            </a:extLst>
          </p:cNvPr>
          <p:cNvSpPr/>
          <p:nvPr/>
        </p:nvSpPr>
        <p:spPr>
          <a:xfrm>
            <a:off x="9743122" y="5841322"/>
            <a:ext cx="1665837" cy="5204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6CCDA7-CB26-0866-BDD8-83E7C9D0EE3B}"/>
              </a:ext>
            </a:extLst>
          </p:cNvPr>
          <p:cNvSpPr/>
          <p:nvPr/>
        </p:nvSpPr>
        <p:spPr>
          <a:xfrm>
            <a:off x="1274320" y="1781175"/>
            <a:ext cx="9812780" cy="111442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299C1-BDC6-33F3-25DB-B4F1B719D6F2}"/>
              </a:ext>
            </a:extLst>
          </p:cNvPr>
          <p:cNvSpPr/>
          <p:nvPr/>
        </p:nvSpPr>
        <p:spPr>
          <a:xfrm>
            <a:off x="1274320" y="2895600"/>
            <a:ext cx="9812780" cy="504825"/>
          </a:xfrm>
          <a:prstGeom prst="rect">
            <a:avLst/>
          </a:prstGeom>
          <a:noFill/>
          <a:ln w="38100">
            <a:solidFill>
              <a:srgbClr val="2B41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CD5E31-6413-F13B-02A5-8DFDB2F4A5FA}"/>
              </a:ext>
            </a:extLst>
          </p:cNvPr>
          <p:cNvSpPr/>
          <p:nvPr/>
        </p:nvSpPr>
        <p:spPr>
          <a:xfrm>
            <a:off x="1274320" y="3400425"/>
            <a:ext cx="9812780" cy="1476375"/>
          </a:xfrm>
          <a:prstGeom prst="rect">
            <a:avLst/>
          </a:prstGeom>
          <a:noFill/>
          <a:ln w="38100">
            <a:solidFill>
              <a:srgbClr val="0C4C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78A263-2D03-EE7B-EF3A-56E6B3F147B6}"/>
              </a:ext>
            </a:extLst>
          </p:cNvPr>
          <p:cNvSpPr/>
          <p:nvPr/>
        </p:nvSpPr>
        <p:spPr>
          <a:xfrm>
            <a:off x="1274320" y="4876800"/>
            <a:ext cx="9812780" cy="877176"/>
          </a:xfrm>
          <a:prstGeom prst="rect">
            <a:avLst/>
          </a:prstGeom>
          <a:noFill/>
          <a:ln w="38100">
            <a:solidFill>
              <a:srgbClr val="2B41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And Now: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8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7B20-760D-1433-A15F-2398D90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A39E3-F81A-6D6B-0499-421DF77A06AC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Source: https://www.pgpf.org/national-debt-clock/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A230E-9039-7D42-6351-1345585379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506" r="783" b="25290"/>
          <a:stretch>
            <a:fillRect/>
          </a:stretch>
        </p:blipFill>
        <p:spPr>
          <a:xfrm>
            <a:off x="0" y="2067208"/>
            <a:ext cx="12192000" cy="29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deficits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descr="Free Shipping on Modern Waterfall Wall Mounted Single Handle Bathtub Tap  With Handshower Black｜Homary UK | Bathtub faucet, Faucet, Waterfall wall">
            <a:extLst>
              <a:ext uri="{FF2B5EF4-FFF2-40B4-BE49-F238E27FC236}">
                <a16:creationId xmlns:a16="http://schemas.microsoft.com/office/drawing/2014/main" id="{67B9FF70-F2DD-9A81-EDD3-51516E6F2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4"/>
          <a:stretch/>
        </p:blipFill>
        <p:spPr bwMode="auto">
          <a:xfrm>
            <a:off x="7292105" y="3520033"/>
            <a:ext cx="4061695" cy="27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234C4-C6FD-C289-55E4-6EC18666A21C}"/>
              </a:ext>
            </a:extLst>
          </p:cNvPr>
          <p:cNvSpPr txBox="1"/>
          <p:nvPr/>
        </p:nvSpPr>
        <p:spPr>
          <a:xfrm>
            <a:off x="9589062" y="4350680"/>
            <a:ext cx="101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Deficit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1357822-63A2-7CED-FDBB-3356A3B60CA4}"/>
              </a:ext>
            </a:extLst>
          </p:cNvPr>
          <p:cNvSpPr/>
          <p:nvPr/>
        </p:nvSpPr>
        <p:spPr>
          <a:xfrm>
            <a:off x="9329396" y="4483698"/>
            <a:ext cx="316311" cy="19563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76C43-1EC3-0E02-6205-DCDA1ED5822E}"/>
              </a:ext>
            </a:extLst>
          </p:cNvPr>
          <p:cNvSpPr txBox="1"/>
          <p:nvPr/>
        </p:nvSpPr>
        <p:spPr>
          <a:xfrm>
            <a:off x="7703618" y="5094962"/>
            <a:ext cx="80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Debt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1584488-E5B3-3BB2-8DB7-36ECD79673F0}"/>
              </a:ext>
            </a:extLst>
          </p:cNvPr>
          <p:cNvSpPr/>
          <p:nvPr/>
        </p:nvSpPr>
        <p:spPr>
          <a:xfrm>
            <a:off x="8723214" y="5094962"/>
            <a:ext cx="226577" cy="36716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858240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A0E37-F1AD-6D27-3C7B-1410AB0DE62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 b="2542"/>
          <a:stretch>
            <a:fillRect/>
          </a:stretch>
        </p:blipFill>
        <p:spPr>
          <a:xfrm>
            <a:off x="948904" y="1288202"/>
            <a:ext cx="10058400" cy="490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debt is not currently a significant problem.</a:t>
            </a:r>
          </a:p>
          <a:p>
            <a:r>
              <a:rPr lang="en-US" dirty="0"/>
              <a:t>The current trajectory of federal debt is unsustainable.</a:t>
            </a:r>
          </a:p>
          <a:p>
            <a:r>
              <a:rPr lang="en-US" dirty="0"/>
              <a:t>We must enact plans to reduce future deficits.</a:t>
            </a:r>
          </a:p>
          <a:p>
            <a:pPr lvl="1"/>
            <a:r>
              <a:rPr lang="en-US" dirty="0"/>
              <a:t>These are driven by Medicare and Social Security spending.</a:t>
            </a:r>
          </a:p>
          <a:p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8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Holdings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2024, Q1:  Other Domestic:  	52.5%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18.1%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29.4%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F5BC1-7D1C-0757-E350-9E868F2BEE25}"/>
              </a:ext>
            </a:extLst>
          </p:cNvPr>
          <p:cNvSpPr txBox="1"/>
          <p:nvPr/>
        </p:nvSpPr>
        <p:spPr>
          <a:xfrm>
            <a:off x="2143958" y="1775359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2025, Q2:  Other Domestic:  	52.9%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15.6%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31.5% </a:t>
            </a: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33ACFA50-E6B3-77D7-66BB-0B5DD7385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76300" y="1101589"/>
            <a:ext cx="10058400" cy="50292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2E609C-0BFB-5C53-2101-6E2F32E6F9FF}"/>
              </a:ext>
            </a:extLst>
          </p:cNvPr>
          <p:cNvSpPr txBox="1"/>
          <p:nvPr/>
        </p:nvSpPr>
        <p:spPr>
          <a:xfrm>
            <a:off x="2143958" y="1756309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2025, Q3:  Other Domestic:  	54.6%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14.9%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30.5% </a:t>
            </a:r>
          </a:p>
        </p:txBody>
      </p:sp>
    </p:spTree>
    <p:extLst>
      <p:ext uri="{BB962C8B-B14F-4D97-AF65-F5344CB8AC3E}">
        <p14:creationId xmlns:p14="http://schemas.microsoft.com/office/powerpoint/2010/main" val="2887192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C3A7-0A3C-7CED-211A-59C50450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Hol</a:t>
            </a:r>
            <a:r>
              <a:rPr lang="en-US" dirty="0"/>
              <a:t>ders of the Public Debt, 2025</a:t>
            </a:r>
          </a:p>
        </p:txBody>
      </p:sp>
      <p:pic>
        <p:nvPicPr>
          <p:cNvPr id="8" name="Content Placeholder 7" descr="A purple pie chart with white text&#10;&#10;Description automatically generated">
            <a:extLst>
              <a:ext uri="{FF2B5EF4-FFF2-40B4-BE49-F238E27FC236}">
                <a16:creationId xmlns:a16="http://schemas.microsoft.com/office/drawing/2014/main" id="{52B8C105-8A05-25C0-3CED-BE24E47042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507" y="1479120"/>
            <a:ext cx="5485581" cy="4229702"/>
          </a:xfrm>
        </p:spPr>
      </p:pic>
      <p:pic>
        <p:nvPicPr>
          <p:cNvPr id="10" name="Content Placeholder 9" descr="A graph of foreign currency&#10;&#10;Description automatically generated with medium confidence">
            <a:extLst>
              <a:ext uri="{FF2B5EF4-FFF2-40B4-BE49-F238E27FC236}">
                <a16:creationId xmlns:a16="http://schemas.microsoft.com/office/drawing/2014/main" id="{75659891-901F-FCE0-EA98-D86E121298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81484" y="1011480"/>
            <a:ext cx="5217176" cy="53607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9355D-054F-3451-6C50-F344DB4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8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(e.g., oil) are quoted in dollars.</a:t>
            </a:r>
          </a:p>
          <a:p>
            <a:pPr lvl="1"/>
            <a:r>
              <a:rPr lang="en-US" dirty="0"/>
              <a:t>54% of international trade involves the dollar.</a:t>
            </a:r>
          </a:p>
          <a:p>
            <a:pPr lvl="1"/>
            <a:r>
              <a:rPr lang="en-US" dirty="0"/>
              <a:t>88% of international transactions involve the dollar.</a:t>
            </a:r>
          </a:p>
          <a:p>
            <a:pPr lvl="1"/>
            <a:r>
              <a:rPr lang="en-US" dirty="0"/>
              <a:t>With some exceptions, foreign governments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54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III. 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(6/3): Economic Update &amp; Changes at the Fed,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(6/10): Federal Debt and Deficits, Kathryn Wilson, Kent State University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(6/17): Banking Crises, Gerard Caprio, Williams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(6/24): Saving Social Security, Geoffrey Woglom, Amherst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94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IntRAgovernmental</a:t>
            </a:r>
            <a:r>
              <a:rPr lang="en-US" dirty="0"/>
              <a:t>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F5CF-3AC4-17BB-683F-836C0B87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</a:t>
            </a:r>
            <a:r>
              <a:rPr lang="en-US" dirty="0"/>
              <a:t>. Publicly Held Debt, June,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231B-D669-72A8-E17B-0F8D5954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6A832-B8F8-3086-38E4-80E9C7305BBF}"/>
              </a:ext>
            </a:extLst>
          </p:cNvPr>
          <p:cNvSpPr txBox="1"/>
          <p:nvPr/>
        </p:nvSpPr>
        <p:spPr>
          <a:xfrm>
            <a:off x="10109164" y="6456851"/>
            <a:ext cx="1244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PGPF.org</a:t>
            </a:r>
            <a:endParaRPr lang="en-US" sz="1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5C9A92-FA8A-F5AA-02A5-E8C9DEE7A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308466" y="1012696"/>
            <a:ext cx="5270269" cy="52840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A7FEB8-422E-5137-0C2B-345AE4220760}"/>
              </a:ext>
            </a:extLst>
          </p:cNvPr>
          <p:cNvSpPr txBox="1"/>
          <p:nvPr/>
        </p:nvSpPr>
        <p:spPr>
          <a:xfrm>
            <a:off x="2464905" y="1206294"/>
            <a:ext cx="1984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Social Security</a:t>
            </a:r>
          </a:p>
          <a:p>
            <a:r>
              <a:rPr lang="en-US" dirty="0"/>
              <a:t>and Medicare</a:t>
            </a:r>
          </a:p>
          <a:p>
            <a:r>
              <a:rPr lang="en-US" dirty="0"/>
              <a:t>Trust Funds</a:t>
            </a:r>
          </a:p>
        </p:txBody>
      </p:sp>
    </p:spTree>
    <p:extLst>
      <p:ext uri="{BB962C8B-B14F-4D97-AF65-F5344CB8AC3E}">
        <p14:creationId xmlns:p14="http://schemas.microsoft.com/office/powerpoint/2010/main" val="4279081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A79BE-84AE-9D3E-C15F-9F4E6E8F9EA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115301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91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4D17-51B5-5A42-A750-CC96BCC7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Intragovernmental Debt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492633-5AE2-F54E-8586-B8DCD2A44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1D1A0-2457-004F-8079-A2128E10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94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41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Debt,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/>
        </p:blipFill>
        <p:spPr bwMode="auto">
          <a:xfrm>
            <a:off x="3232632" y="1067393"/>
            <a:ext cx="7179730" cy="52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108793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/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$31.4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7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E528C9-9873-3D8A-A06C-1A9446E5B02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585F07-0406-A90A-B257-809CD8201909}"/>
              </a:ext>
            </a:extLst>
          </p:cNvPr>
          <p:cNvCxnSpPr/>
          <p:nvPr/>
        </p:nvCxnSpPr>
        <p:spPr>
          <a:xfrm flipV="1">
            <a:off x="6583680" y="1532709"/>
            <a:ext cx="1663337" cy="9318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640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157637" y="1101660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85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</a:t>
            </a:r>
            <a:r>
              <a:rPr lang="en-US" u="sng" dirty="0"/>
              <a:t>Primary deficit </a:t>
            </a:r>
            <a:r>
              <a:rPr lang="en-US" dirty="0"/>
              <a:t>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5" y="4195483"/>
            <a:ext cx="10515600" cy="188258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Relative debt peaked during World War II, followed by a long decline.</a:t>
            </a:r>
          </a:p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Prior to 1983, relative debt rose purposefully (wars and recessions) and then fell.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Relative debt has been and is expected to rise for the next 30 years w/o a strategic purpose.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7290" y="1063766"/>
            <a:ext cx="6282465" cy="31129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35FCC-6210-FE06-656E-4DF7A68ED13C}"/>
              </a:ext>
            </a:extLst>
          </p:cNvPr>
          <p:cNvCxnSpPr/>
          <p:nvPr/>
        </p:nvCxnSpPr>
        <p:spPr>
          <a:xfrm>
            <a:off x="7734751" y="1054249"/>
            <a:ext cx="0" cy="314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E90AE-7824-4807-231F-B713E1D2B972}"/>
              </a:ext>
            </a:extLst>
          </p:cNvPr>
          <p:cNvSpPr txBox="1"/>
          <p:nvPr/>
        </p:nvSpPr>
        <p:spPr>
          <a:xfrm>
            <a:off x="7648687" y="336058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I encourage questions.  Please put questions in the chat and I will answer them periodically during the talk.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are available from the NEED website </a:t>
            </a:r>
            <a:r>
              <a:rPr lang="en-US" dirty="0">
                <a:hlinkClick r:id="rId2"/>
              </a:rPr>
              <a:t>https://needecon.org/delivered_presentations.php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110%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CD2CAD-38E6-79D0-25C5-4372A89BB51D}"/>
              </a:ext>
            </a:extLst>
          </p:cNvPr>
          <p:cNvGrpSpPr/>
          <p:nvPr/>
        </p:nvGrpSpPr>
        <p:grpSpPr>
          <a:xfrm>
            <a:off x="512524" y="3215335"/>
            <a:ext cx="10011508" cy="2338754"/>
            <a:chOff x="8402320" y="1447990"/>
            <a:chExt cx="3004487" cy="44405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891ED8-30ED-AB75-2C26-C96425202982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8F3729-08C4-70B8-9A1D-215EF3CDBBD5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7195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110%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85AF-31E8-4FE3-8D72-B09DD6A3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>
                <a:solidFill>
                  <a:srgbClr val="002060"/>
                </a:solidFill>
              </a:rPr>
              <a:t>Arithmetic of Changes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543-EC02-46C9-8249-DFB7B06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95E774-31A6-AB4C-970A-69777097E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A5DDC6-D2B7-50CA-5348-52AC113AF170}"/>
              </a:ext>
            </a:extLst>
          </p:cNvPr>
          <p:cNvSpPr/>
          <p:nvPr/>
        </p:nvSpPr>
        <p:spPr>
          <a:xfrm>
            <a:off x="4366260" y="1737360"/>
            <a:ext cx="203454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22196-3CF9-3E2B-6CD3-E74F12B37402}"/>
              </a:ext>
            </a:extLst>
          </p:cNvPr>
          <p:cNvSpPr/>
          <p:nvPr/>
        </p:nvSpPr>
        <p:spPr>
          <a:xfrm>
            <a:off x="6400800" y="1737360"/>
            <a:ext cx="448056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0454D-6A37-824F-CE97-2FEC4096BEE3}"/>
              </a:ext>
            </a:extLst>
          </p:cNvPr>
          <p:cNvSpPr/>
          <p:nvPr/>
        </p:nvSpPr>
        <p:spPr>
          <a:xfrm>
            <a:off x="8709660" y="1737360"/>
            <a:ext cx="21717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16BC80-E69E-0A64-F618-AB39AD6C9EC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hence…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48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54E4-513B-501E-7C40-79FA9FA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/>
              <a:t>tabilizing Relative Debt Good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9965-0A01-3823-0D30-75CD32FB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the absolute level of the debt would continue to increase.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Yes, it probably is good enough.</a:t>
            </a:r>
          </a:p>
          <a:p>
            <a:pPr lvl="1"/>
            <a:r>
              <a:rPr lang="en-US" dirty="0"/>
              <a:t>It is a reflection of the economy’s ability to support the debt.</a:t>
            </a:r>
          </a:p>
          <a:p>
            <a:pPr lvl="1"/>
            <a:r>
              <a:rPr lang="en-US" dirty="0"/>
              <a:t>Stability will avoid bond market scares.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F5BB-3E4F-09A6-54A0-F45EC2BA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1CF14E-A0DC-1B19-2DEC-F5A693FB2ECA}"/>
              </a:ext>
            </a:extLst>
          </p:cNvPr>
          <p:cNvGrpSpPr/>
          <p:nvPr/>
        </p:nvGrpSpPr>
        <p:grpSpPr>
          <a:xfrm>
            <a:off x="8402320" y="1447990"/>
            <a:ext cx="3004487" cy="4440549"/>
            <a:chOff x="8402320" y="1447990"/>
            <a:chExt cx="3004487" cy="44405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D56F45-07DF-1128-6905-3949DAA5064A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46711B-F8D4-1B44-CE24-65B5FF00B5E3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39DED6-DD25-87AB-E6BD-EED93EBC07E7}"/>
              </a:ext>
            </a:extLst>
          </p:cNvPr>
          <p:cNvSpPr txBox="1"/>
          <p:nvPr/>
        </p:nvSpPr>
        <p:spPr>
          <a:xfrm rot="16200000">
            <a:off x="233680" y="3027680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of GDP</a:t>
            </a:r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7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June 10,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Kathryn Wilson,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Kent State University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2FAC1-13AD-052C-5E4D-9A1A710D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4" name="Picture 3" descr="A graph of the number of people in the united states&#10;&#10;Description automatically generated">
            <a:extLst>
              <a:ext uri="{FF2B5EF4-FFF2-40B4-BE49-F238E27FC236}">
                <a16:creationId xmlns:a16="http://schemas.microsoft.com/office/drawing/2014/main" id="{94D810CB-8FC0-7481-EE5A-3C5C2DA1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80" y="139700"/>
            <a:ext cx="6259073" cy="6223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6AFB29-C1C1-159D-CA0B-A3E8BF2EAB18}"/>
              </a:ext>
            </a:extLst>
          </p:cNvPr>
          <p:cNvSpPr txBox="1"/>
          <p:nvPr/>
        </p:nvSpPr>
        <p:spPr>
          <a:xfrm>
            <a:off x="123053" y="2196478"/>
            <a:ext cx="35152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There is very little</a:t>
            </a:r>
          </a:p>
          <a:p>
            <a:r>
              <a:rPr lang="en-US" sz="3600" dirty="0"/>
              <a:t>enthusiasm for</a:t>
            </a:r>
          </a:p>
          <a:p>
            <a:r>
              <a:rPr lang="en-US" sz="3600" dirty="0"/>
              <a:t>cutting anything.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F16A7-D8FB-27A1-5D2C-1954D3719689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422609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 much support for it being a spending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22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449BD-D6EC-51A1-6E8D-A49E0E56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BEAD2-28F3-B78D-74F5-B49FD0C3979B}"/>
              </a:ext>
            </a:extLst>
          </p:cNvPr>
          <p:cNvSpPr txBox="1"/>
          <p:nvPr/>
        </p:nvSpPr>
        <p:spPr>
          <a:xfrm>
            <a:off x="5721755" y="6472240"/>
            <a:ext cx="5844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Tax Policy Center https://www.taxpolicycenter.org/fiscal-fact/tax-revenue-share-gdp-oecd-countries</a:t>
            </a:r>
            <a:endParaRPr lang="en-US" sz="1000" b="1" i="0" u="none" strike="noStrike" dirty="0">
              <a:effectLst/>
              <a:latin typeface="nyt-cheltenham-cond"/>
            </a:endParaRPr>
          </a:p>
        </p:txBody>
      </p:sp>
      <p:pic>
        <p:nvPicPr>
          <p:cNvPr id="2050" name="Picture 2" descr="Total tax revenue as a share of GDP in 2021 for the US was 26.6%, compared with the OECD's average of 34.1%. The US ranked 32nd out of 38 OECD nations.">
            <a:extLst>
              <a:ext uri="{FF2B5EF4-FFF2-40B4-BE49-F238E27FC236}">
                <a16:creationId xmlns:a16="http://schemas.microsoft.com/office/drawing/2014/main" id="{3D668410-3B61-63D4-392D-F6C550CE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19" y="139539"/>
            <a:ext cx="6090447" cy="61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98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5751-C19F-8A99-9813-B4F4209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To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98AB-ACBB-C8B5-1449-D46070147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question isn’t taxes vs spending cuts.</a:t>
            </a:r>
          </a:p>
          <a:p>
            <a:r>
              <a:rPr lang="en-US" dirty="0"/>
              <a:t>The question is: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Who should bear the burden of solving the problem?</a:t>
            </a:r>
          </a:p>
          <a:p>
            <a:pPr lvl="2"/>
            <a:r>
              <a:rPr lang="en-US" dirty="0"/>
              <a:t>Spending cuts will mean primarily lower-income households.</a:t>
            </a:r>
          </a:p>
          <a:p>
            <a:pPr lvl="2"/>
            <a:r>
              <a:rPr lang="en-US" dirty="0"/>
              <a:t>Tax increases will mean primarily high-income households.</a:t>
            </a:r>
          </a:p>
          <a:p>
            <a:pPr lvl="2"/>
            <a:r>
              <a:rPr lang="en-US" dirty="0"/>
              <a:t>Soc Sec benefit cuts (age limit, actual payments, etc.) will mean primarily lower-income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D654E-F3B7-2B83-42CE-573528F0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8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3030-891D-F6D5-EE4D-57C0ECF3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at? It’s not 40%? No, it’s 24.1%.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597C38-6D61-B123-59C2-E8569B024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263" y="1097280"/>
            <a:ext cx="6585534" cy="50921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091A2-49D9-1A3B-7C8C-4F7280C0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14977-FCA6-D196-A23E-A882A695714F}"/>
              </a:ext>
            </a:extLst>
          </p:cNvPr>
          <p:cNvSpPr txBox="1"/>
          <p:nvPr/>
        </p:nvSpPr>
        <p:spPr>
          <a:xfrm>
            <a:off x="5749447" y="6456851"/>
            <a:ext cx="5864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nymag.com</a:t>
            </a:r>
            <a:r>
              <a:rPr lang="en-US" sz="1200" dirty="0"/>
              <a:t>/intelligencer/article/fact-check-richest-1-dont-pay-40-of-the-taxes.html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93D7A-5301-E8F3-8041-A5CE342CDBB0}"/>
              </a:ext>
            </a:extLst>
          </p:cNvPr>
          <p:cNvSpPr txBox="1"/>
          <p:nvPr/>
        </p:nvSpPr>
        <p:spPr>
          <a:xfrm>
            <a:off x="7271960" y="2557189"/>
            <a:ext cx="4743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400 highest income households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algn="ctr"/>
            <a:r>
              <a:rPr lang="en-US" sz="2400" dirty="0"/>
              <a:t>Paid an average tax rate of 8%.</a:t>
            </a:r>
          </a:p>
        </p:txBody>
      </p:sp>
    </p:spTree>
    <p:extLst>
      <p:ext uri="{BB962C8B-B14F-4D97-AF65-F5344CB8AC3E}">
        <p14:creationId xmlns:p14="http://schemas.microsoft.com/office/powerpoint/2010/main" val="3765075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4826-BD09-3CF0-EF5A-931B638D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Can’t Stop…Thinking About Tomorrow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1E80-0952-4C0D-12A8-54B52C8E7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C4205-3AFB-ADCB-F6DE-DF448553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1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E2BC5B-8B3E-B65A-E36E-B4A579CF8BEC}"/>
              </a:ext>
            </a:extLst>
          </p:cNvPr>
          <p:cNvGrpSpPr/>
          <p:nvPr/>
        </p:nvGrpSpPr>
        <p:grpSpPr>
          <a:xfrm>
            <a:off x="8402320" y="1447990"/>
            <a:ext cx="3004487" cy="4440549"/>
            <a:chOff x="8402320" y="1447990"/>
            <a:chExt cx="3004487" cy="44405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D2FE44-31F6-EAF7-1981-6883A810D03A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D3021B-A955-EB3D-A6CC-1A71FE73EEA1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A0F49FF8-FB01-1EFA-4DB9-66869529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65095" y="1137915"/>
            <a:ext cx="9079256" cy="50310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68C17F-A422-0289-5BDE-02246801FB56}"/>
              </a:ext>
            </a:extLst>
          </p:cNvPr>
          <p:cNvSpPr/>
          <p:nvPr/>
        </p:nvSpPr>
        <p:spPr>
          <a:xfrm>
            <a:off x="8799376" y="1513839"/>
            <a:ext cx="1747398" cy="37571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F23BE-574B-87D5-8095-0D403D53E385}"/>
              </a:ext>
            </a:extLst>
          </p:cNvPr>
          <p:cNvSpPr txBox="1"/>
          <p:nvPr/>
        </p:nvSpPr>
        <p:spPr>
          <a:xfrm>
            <a:off x="8928848" y="1785769"/>
            <a:ext cx="120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30312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12EF-DA7C-AD80-5E7E-7B5281E0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on the Debt is a Growing Problem!</a:t>
            </a:r>
          </a:p>
        </p:txBody>
      </p:sp>
      <p:pic>
        <p:nvPicPr>
          <p:cNvPr id="6" name="Content Placeholder 5" descr="A graph of a graph showing the cost of a product&#10;&#10;Description automatically generated with medium confidence">
            <a:extLst>
              <a:ext uri="{FF2B5EF4-FFF2-40B4-BE49-F238E27FC236}">
                <a16:creationId xmlns:a16="http://schemas.microsoft.com/office/drawing/2014/main" id="{1445061C-6940-15EC-C236-827437ABE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02872" y="1029010"/>
            <a:ext cx="9386255" cy="52012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F94D5-152E-ACF3-6154-6D67C7DB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41783C-F5D3-82EC-EBE2-37708D4823F1}"/>
              </a:ext>
            </a:extLst>
          </p:cNvPr>
          <p:cNvCxnSpPr>
            <a:cxnSpLocks/>
          </p:cNvCxnSpPr>
          <p:nvPr/>
        </p:nvCxnSpPr>
        <p:spPr>
          <a:xfrm>
            <a:off x="5777948" y="1325563"/>
            <a:ext cx="0" cy="3644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01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4F2C-51E1-E8CF-F5BA-D20ABB9FFCD7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2024 Long Term Budget Outlook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36353" y="1135415"/>
            <a:ext cx="8953013" cy="50936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723F07-CA2D-C89C-9F1B-E9920700DC39}"/>
              </a:ext>
            </a:extLst>
          </p:cNvPr>
          <p:cNvSpPr/>
          <p:nvPr/>
        </p:nvSpPr>
        <p:spPr>
          <a:xfrm>
            <a:off x="8377898" y="3367008"/>
            <a:ext cx="2223247" cy="1913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8531-B3AC-9323-C8FB-86FD7E55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0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Population is Aging</a:t>
            </a:r>
          </a:p>
        </p:txBody>
      </p:sp>
      <p:pic>
        <p:nvPicPr>
          <p:cNvPr id="6" name="Content Placeholder 5" descr="A graph with a line and a red line&#10;&#10;Description automatically generated with medium confidence">
            <a:extLst>
              <a:ext uri="{FF2B5EF4-FFF2-40B4-BE49-F238E27FC236}">
                <a16:creationId xmlns:a16="http://schemas.microsoft.com/office/drawing/2014/main" id="{99F66605-8486-E316-C60D-C7A16B721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287" y="1325563"/>
            <a:ext cx="10835425" cy="4406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F7F25-2BEF-C0C2-3472-29288C44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8FD0ED-AB4A-8ADA-F5B9-A0EF5BBFACA5}"/>
              </a:ext>
            </a:extLst>
          </p:cNvPr>
          <p:cNvCxnSpPr>
            <a:cxnSpLocks/>
          </p:cNvCxnSpPr>
          <p:nvPr/>
        </p:nvCxnSpPr>
        <p:spPr>
          <a:xfrm>
            <a:off x="6350456" y="1152939"/>
            <a:ext cx="0" cy="42406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2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Olivier Blanchard, Brookings Institution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4D29-EE81-C931-CE22-99A0836A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stly Healthcare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FDF8E0-A9E6-91C1-884C-F97DEB01B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66727" y="970012"/>
            <a:ext cx="9047337" cy="5213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36783-11B7-9DED-A850-C50443B1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752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9C5E-C966-0A93-EA1B-5EBF4C86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d Then There is Interest on the Debt</a:t>
            </a:r>
          </a:p>
        </p:txBody>
      </p:sp>
      <p:pic>
        <p:nvPicPr>
          <p:cNvPr id="6" name="Content Placeholder 5" descr="A graph showing the number of the same number&#10;&#10;Description automatically generated with medium confidence">
            <a:extLst>
              <a:ext uri="{FF2B5EF4-FFF2-40B4-BE49-F238E27FC236}">
                <a16:creationId xmlns:a16="http://schemas.microsoft.com/office/drawing/2014/main" id="{C3BAB2EA-4A08-E189-B9CF-FA2E6FE96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808" y="1431073"/>
            <a:ext cx="9174384" cy="4494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0D0BA-50B8-2458-23DB-EE1522BE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825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 No!</a:t>
            </a:r>
          </a:p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lvl="2"/>
            <a:r>
              <a:rPr lang="en-US" dirty="0"/>
              <a:t>Recession</a:t>
            </a:r>
          </a:p>
          <a:p>
            <a:pPr lvl="2"/>
            <a:r>
              <a:rPr lang="en-US" dirty="0"/>
              <a:t>War</a:t>
            </a:r>
          </a:p>
          <a:p>
            <a:pPr lvl="2"/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lvl="2"/>
            <a:r>
              <a:rPr lang="en-US" dirty="0"/>
              <a:t>Infrastructure</a:t>
            </a:r>
          </a:p>
          <a:p>
            <a:pPr lvl="2"/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had been low the past decade, but higher now (but coming down) – this is becoming a concern.</a:t>
            </a:r>
          </a:p>
          <a:p>
            <a:endParaRPr lang="en-US" dirty="0"/>
          </a:p>
          <a:p>
            <a:r>
              <a:rPr lang="en-US" dirty="0"/>
              <a:t>So, no,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86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becomes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14% of spending in 2025.</a:t>
            </a:r>
          </a:p>
          <a:p>
            <a:pPr lvl="2"/>
            <a:r>
              <a:rPr lang="en-US" dirty="0"/>
              <a:t>20% of spending in 2055.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30%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145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570" y="1602225"/>
            <a:ext cx="5115128" cy="4351338"/>
          </a:xfrm>
        </p:spPr>
        <p:txBody>
          <a:bodyPr>
            <a:normAutofit/>
          </a:bodyPr>
          <a:lstStyle/>
          <a:p>
            <a:r>
              <a:rPr lang="en-US" dirty="0"/>
              <a:t>Can be scary to….</a:t>
            </a:r>
          </a:p>
          <a:p>
            <a:pPr lvl="1"/>
            <a:r>
              <a:rPr lang="en-US" dirty="0"/>
              <a:t>International investors</a:t>
            </a:r>
          </a:p>
          <a:p>
            <a:pPr lvl="1"/>
            <a:r>
              <a:rPr lang="en-US" dirty="0"/>
              <a:t>Bond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955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pPr marL="0" indent="0">
              <a:buNone/>
            </a:pPr>
            <a:endParaRPr lang="en-US" sz="5100" dirty="0"/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20000"/>
              </a:lnSpc>
              <a:buNone/>
            </a:pPr>
            <a:r>
              <a:rPr lang="en-US" sz="4200" b="0" dirty="0"/>
              <a:t>Although no one can predict whether or when a </a:t>
            </a:r>
            <a:r>
              <a:rPr lang="en-US" sz="4200" dirty="0"/>
              <a:t>fiscal crisis </a:t>
            </a:r>
            <a:r>
              <a:rPr lang="en-US" sz="4200" b="0" dirty="0"/>
              <a:t>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0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First: A Budget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Debt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Important Points About the Debt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Can’t Stop Thinking About Tomorrow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How to Think About the Debt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5" name="Picture 4" descr="A graph with a green line&#10;&#10;Description automatically generated">
            <a:extLst>
              <a:ext uri="{FF2B5EF4-FFF2-40B4-BE49-F238E27FC236}">
                <a16:creationId xmlns:a16="http://schemas.microsoft.com/office/drawing/2014/main" id="{62939725-4D4B-561B-AD75-D2720CA2F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04" y="834411"/>
            <a:ext cx="7772400" cy="5395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8A374B-90E6-27A6-DDCF-122F16E0221E}"/>
              </a:ext>
            </a:extLst>
          </p:cNvPr>
          <p:cNvSpPr txBox="1"/>
          <p:nvPr/>
        </p:nvSpPr>
        <p:spPr>
          <a:xfrm>
            <a:off x="6515100" y="6456851"/>
            <a:ext cx="5065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taxfoundation.org</a:t>
            </a:r>
            <a:r>
              <a:rPr lang="en-US" sz="1200" dirty="0"/>
              <a:t>/blog/us-debt-compares-to-other-countries/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A6D572-B3AF-D801-5BFA-3E55D13A2F17}"/>
              </a:ext>
            </a:extLst>
          </p:cNvPr>
          <p:cNvCxnSpPr/>
          <p:nvPr/>
        </p:nvCxnSpPr>
        <p:spPr>
          <a:xfrm>
            <a:off x="3325091" y="1506682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CA09B1-25BB-A62F-34C4-F32256FC3940}"/>
              </a:ext>
            </a:extLst>
          </p:cNvPr>
          <p:cNvCxnSpPr/>
          <p:nvPr/>
        </p:nvCxnSpPr>
        <p:spPr>
          <a:xfrm>
            <a:off x="3325090" y="2489075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BF5776-DBDD-2BFB-C7B1-FFE5F0251E56}"/>
              </a:ext>
            </a:extLst>
          </p:cNvPr>
          <p:cNvCxnSpPr/>
          <p:nvPr/>
        </p:nvCxnSpPr>
        <p:spPr>
          <a:xfrm>
            <a:off x="3210204" y="3429000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8E7674-042B-31BE-04D0-1F0649CEEBF7}"/>
              </a:ext>
            </a:extLst>
          </p:cNvPr>
          <p:cNvCxnSpPr/>
          <p:nvPr/>
        </p:nvCxnSpPr>
        <p:spPr>
          <a:xfrm>
            <a:off x="2976168" y="4976712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4996D3-D4C2-076B-4310-4985994B653D}"/>
              </a:ext>
            </a:extLst>
          </p:cNvPr>
          <p:cNvCxnSpPr/>
          <p:nvPr/>
        </p:nvCxnSpPr>
        <p:spPr>
          <a:xfrm>
            <a:off x="2649681" y="5567555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08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debt is not currently a significant problem.</a:t>
            </a:r>
          </a:p>
          <a:p>
            <a:pPr>
              <a:spcAft>
                <a:spcPts val="1000"/>
              </a:spcAft>
            </a:pPr>
            <a:r>
              <a:rPr lang="en-US" dirty="0"/>
              <a:t>The current trajectory for the federal debt is unsustainable.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primary drivers are an aging population, healthcare costs and interest.</a:t>
            </a:r>
          </a:p>
          <a:p>
            <a:pPr>
              <a:spcAft>
                <a:spcPts val="1000"/>
              </a:spcAft>
            </a:pPr>
            <a:r>
              <a:rPr lang="en-US" dirty="0"/>
              <a:t>We must enact plans to reduce the future (primary) deficits.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These are driven by Medicare and Social Security spending.</a:t>
            </a:r>
          </a:p>
          <a:p>
            <a:pPr>
              <a:spcAft>
                <a:spcPts val="1000"/>
              </a:spcAft>
            </a:pPr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414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318" y="977120"/>
            <a:ext cx="8347364" cy="4903759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Great recession – the house was on fire.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COVID – the house was on fire.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077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974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6383-7764-464A-6CC3-9A5EC33A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07" y="0"/>
            <a:ext cx="9778093" cy="838200"/>
          </a:xfrm>
        </p:spPr>
        <p:txBody>
          <a:bodyPr/>
          <a:lstStyle/>
          <a:p>
            <a:r>
              <a:rPr lang="en-US" sz="3000" dirty="0"/>
              <a:t>Next Week:  Frequency of Systemic Crises, 1970-2024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14BC74-5A11-F364-2A50-D9649211E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9913" y="800100"/>
            <a:ext cx="9152174" cy="6019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9D89E4-61D6-1AFA-DE5C-445FA24D8820}"/>
              </a:ext>
            </a:extLst>
          </p:cNvPr>
          <p:cNvSpPr txBox="1"/>
          <p:nvPr/>
        </p:nvSpPr>
        <p:spPr>
          <a:xfrm>
            <a:off x="10142412" y="18826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2757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Kathryn Wilson, Ph.D.</a:t>
            </a:r>
          </a:p>
          <a:p>
            <a:pPr marL="0" indent="0" algn="ctr">
              <a:buNone/>
            </a:pPr>
            <a:r>
              <a:rPr lang="en-US" dirty="0"/>
              <a:t>kwilson3@kent.edu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8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First: A Budget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1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1B0DD8-621B-7004-BA78-CCCCD424A0F8}"/>
              </a:ext>
            </a:extLst>
          </p:cNvPr>
          <p:cNvGraphicFramePr>
            <a:graphicFrameLocks noGrp="1"/>
          </p:cNvGraphicFramePr>
          <p:nvPr/>
        </p:nvGraphicFramePr>
        <p:xfrm>
          <a:off x="815989" y="1805060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$5.2 (17.3%)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$7.0 (23.1%)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2056559" y="1076207"/>
            <a:ext cx="7907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2025 Budget Summary (in Trillions, % of GDP)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447659" y="6494755"/>
            <a:ext cx="3225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/publication/60053</a:t>
            </a:r>
          </a:p>
        </p:txBody>
      </p:sp>
      <p:sp>
        <p:nvSpPr>
          <p:cNvPr id="5" name="Oval 4"/>
          <p:cNvSpPr/>
          <p:nvPr/>
        </p:nvSpPr>
        <p:spPr>
          <a:xfrm>
            <a:off x="9141605" y="4625047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010110" y="5404387"/>
            <a:ext cx="3548302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459099" y="4638776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85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$1.8 Trillion (5.8%)</a:t>
            </a:r>
          </a:p>
        </p:txBody>
      </p:sp>
    </p:spTree>
    <p:extLst>
      <p:ext uri="{BB962C8B-B14F-4D97-AF65-F5344CB8AC3E}">
        <p14:creationId xmlns:p14="http://schemas.microsoft.com/office/powerpoint/2010/main" val="13258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BE51-A350-F0A0-BE58-433F4C39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There is More to The Budget!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D15FD1-24B4-1DB5-DAAE-02647A9C0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964104" y="1160555"/>
            <a:ext cx="10389696" cy="47604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6B2CC-618B-4F8F-4D32-2584A83D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1E40F-1256-80E1-DF21-89CDC15E0A65}"/>
              </a:ext>
            </a:extLst>
          </p:cNvPr>
          <p:cNvSpPr/>
          <p:nvPr/>
        </p:nvSpPr>
        <p:spPr>
          <a:xfrm>
            <a:off x="8261873" y="1721224"/>
            <a:ext cx="3238052" cy="41997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AE2BA-1934-B871-93BC-9E49DC631EC2}"/>
              </a:ext>
            </a:extLst>
          </p:cNvPr>
          <p:cNvSpPr txBox="1"/>
          <p:nvPr/>
        </p:nvSpPr>
        <p:spPr>
          <a:xfrm>
            <a:off x="6852755" y="6456851"/>
            <a:ext cx="500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/system/files/2025-01/60870-Outlook-2025.pdf</a:t>
            </a:r>
          </a:p>
        </p:txBody>
      </p:sp>
    </p:spTree>
    <p:extLst>
      <p:ext uri="{BB962C8B-B14F-4D97-AF65-F5344CB8AC3E}">
        <p14:creationId xmlns:p14="http://schemas.microsoft.com/office/powerpoint/2010/main" val="7411576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26786</TotalTime>
  <Words>2708</Words>
  <Application>Microsoft Office PowerPoint</Application>
  <PresentationFormat>Widescreen</PresentationFormat>
  <Paragraphs>463</Paragraphs>
  <Slides>67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Courier New</vt:lpstr>
      <vt:lpstr>nyt-cheltenham-cond</vt:lpstr>
      <vt:lpstr>Times New Roman</vt:lpstr>
      <vt:lpstr>Custom Design</vt:lpstr>
      <vt:lpstr>Blank Presentation</vt:lpstr>
      <vt:lpstr>PowerPoint Presentation</vt:lpstr>
      <vt:lpstr> Course Schedule</vt:lpstr>
      <vt:lpstr>Submitting Questions</vt:lpstr>
      <vt:lpstr>PowerPoint Presentation</vt:lpstr>
      <vt:lpstr>Credits and Disclaimer</vt:lpstr>
      <vt:lpstr>Outline</vt:lpstr>
      <vt:lpstr>I. First: A Budget Review</vt:lpstr>
      <vt:lpstr>What Does the US Govt. Budget Look Like?</vt:lpstr>
      <vt:lpstr>But There is More to The Budget!</vt:lpstr>
      <vt:lpstr>What Are Tax Expenditures?</vt:lpstr>
      <vt:lpstr>II. And Now: The Debt</vt:lpstr>
      <vt:lpstr>PowerPoint Presentation</vt:lpstr>
      <vt:lpstr>Of Debt, Deficits, and Surpluses</vt:lpstr>
      <vt:lpstr>Debt vs. Deficit</vt:lpstr>
      <vt:lpstr>Major Takeaways: Talking Points</vt:lpstr>
      <vt:lpstr>Trends in US Debt Holdings Over Time</vt:lpstr>
      <vt:lpstr>Holders of the Public Debt, 2025</vt:lpstr>
      <vt:lpstr>Why Do Foreign Investors Buy US Treasuries?</vt:lpstr>
      <vt:lpstr>III. Important Points:</vt:lpstr>
      <vt:lpstr>Not All Debt Is Created Equal </vt:lpstr>
      <vt:lpstr>U.S. Publicly Held Debt, June, 2025</vt:lpstr>
      <vt:lpstr>Two Measures of the Debt</vt:lpstr>
      <vt:lpstr>Trends in Intragovernmental Debt</vt:lpstr>
      <vt:lpstr> A Breakdown of Total Federal Debt, 2020</vt:lpstr>
      <vt:lpstr>The All-Important Relative Debt</vt:lpstr>
      <vt:lpstr>Relative Debt and Deficit</vt:lpstr>
      <vt:lpstr>Relative Debt and Deficit</vt:lpstr>
      <vt:lpstr>Two Measures of the Deficit</vt:lpstr>
      <vt:lpstr>Key Points About US Relative Debt</vt:lpstr>
      <vt:lpstr> Debt Dynamics</vt:lpstr>
      <vt:lpstr>The Post-WWII Fall in Relative Debt</vt:lpstr>
      <vt:lpstr> Debt Dynamics</vt:lpstr>
      <vt:lpstr>The Arithmetic of Changes in Relative Debt</vt:lpstr>
      <vt:lpstr>An Almost Free Lunch</vt:lpstr>
      <vt:lpstr>Is Stabilizing Relative Debt Good Enough?</vt:lpstr>
      <vt:lpstr>But Let’s Think About Today</vt:lpstr>
      <vt:lpstr>Why Has the Federal Debt Risen So Much?</vt:lpstr>
      <vt:lpstr>Tax Cuts Have Driven The Debt Increases</vt:lpstr>
      <vt:lpstr>Thinking About Today….</vt:lpstr>
      <vt:lpstr>PowerPoint Presentation</vt:lpstr>
      <vt:lpstr>Thinking About Today….</vt:lpstr>
      <vt:lpstr>PowerPoint Presentation</vt:lpstr>
      <vt:lpstr>How To Address the Debt?</vt:lpstr>
      <vt:lpstr>What? It’s not 40%? No, it’s 24.1%.</vt:lpstr>
      <vt:lpstr>IV. Can’t Stop…Thinking About Tomorrow</vt:lpstr>
      <vt:lpstr>Now Let’s Think About Today and the Future</vt:lpstr>
      <vt:lpstr>Interest on the Debt is a Growing Problem!</vt:lpstr>
      <vt:lpstr>What Are the Primary Drivers Going Forward?</vt:lpstr>
      <vt:lpstr>The Population is Aging</vt:lpstr>
      <vt:lpstr>Mostly Healthcare</vt:lpstr>
      <vt:lpstr>And Then There is Interest on the Debt</vt:lpstr>
      <vt:lpstr>V. How to Think About the Debt</vt:lpstr>
      <vt:lpstr>Perspectives on Increased Debt</vt:lpstr>
      <vt:lpstr>Not All Borrowing Is Bad!</vt:lpstr>
      <vt:lpstr>Is The Debt a Problem Today?</vt:lpstr>
      <vt:lpstr>So, Why Worry About it?</vt:lpstr>
      <vt:lpstr>So, Why Worry About It?</vt:lpstr>
      <vt:lpstr>Growth in Relative Debt</vt:lpstr>
      <vt:lpstr>Fiscal Crisis, or a Run on the Dollar</vt:lpstr>
      <vt:lpstr>What Is a Fiscal Crisis?</vt:lpstr>
      <vt:lpstr>Other Countries Have Higher Debt Levels</vt:lpstr>
      <vt:lpstr>VI. Summary</vt:lpstr>
      <vt:lpstr>Major Takeaways: Talking Points</vt:lpstr>
      <vt:lpstr>Bottom-Line Takeaways</vt:lpstr>
      <vt:lpstr>Bottom Bottom Line</vt:lpstr>
      <vt:lpstr>Next Week:  Frequency of Systemic Crises, 1970-2024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Wilson, Kathryn</cp:lastModifiedBy>
  <cp:revision>529</cp:revision>
  <cp:lastPrinted>2024-07-08T20:25:19Z</cp:lastPrinted>
  <dcterms:created xsi:type="dcterms:W3CDTF">2017-05-03T22:30:38Z</dcterms:created>
  <dcterms:modified xsi:type="dcterms:W3CDTF">2026-06-08T18:54:22Z</dcterms:modified>
</cp:coreProperties>
</file>